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57" r:id="rId4"/>
    <p:sldId id="279" r:id="rId5"/>
    <p:sldId id="280" r:id="rId6"/>
    <p:sldId id="283" r:id="rId7"/>
    <p:sldId id="289" r:id="rId8"/>
    <p:sldId id="268" r:id="rId9"/>
    <p:sldId id="269" r:id="rId10"/>
    <p:sldId id="270" r:id="rId11"/>
    <p:sldId id="272" r:id="rId12"/>
    <p:sldId id="261" r:id="rId13"/>
    <p:sldId id="277" r:id="rId14"/>
    <p:sldId id="276" r:id="rId15"/>
    <p:sldId id="286" r:id="rId16"/>
    <p:sldId id="287" r:id="rId17"/>
    <p:sldId id="28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ecobez@list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1.jpe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image" Target="../media/image40.jpe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eg"/><Relationship Id="rId18" Type="http://schemas.openxmlformats.org/officeDocument/2006/relationships/image" Target="../media/image85.jpeg"/><Relationship Id="rId3" Type="http://schemas.openxmlformats.org/officeDocument/2006/relationships/image" Target="../media/image70.jpeg"/><Relationship Id="rId21" Type="http://schemas.openxmlformats.org/officeDocument/2006/relationships/image" Target="../media/image88.jpe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jpeg"/><Relationship Id="rId2" Type="http://schemas.openxmlformats.org/officeDocument/2006/relationships/image" Target="../media/image69.png"/><Relationship Id="rId16" Type="http://schemas.openxmlformats.org/officeDocument/2006/relationships/image" Target="../media/image83.jpeg"/><Relationship Id="rId20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image" Target="../media/image72.jpeg"/><Relationship Id="rId15" Type="http://schemas.openxmlformats.org/officeDocument/2006/relationships/image" Target="../media/image82.jpeg"/><Relationship Id="rId10" Type="http://schemas.openxmlformats.org/officeDocument/2006/relationships/image" Target="../media/image77.jpeg"/><Relationship Id="rId19" Type="http://schemas.openxmlformats.org/officeDocument/2006/relationships/image" Target="../media/image86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95.jpeg"/><Relationship Id="rId18" Type="http://schemas.openxmlformats.org/officeDocument/2006/relationships/image" Target="../media/image70.jpeg"/><Relationship Id="rId3" Type="http://schemas.openxmlformats.org/officeDocument/2006/relationships/image" Target="../media/image1.jpeg"/><Relationship Id="rId21" Type="http://schemas.openxmlformats.org/officeDocument/2006/relationships/image" Target="../media/image99.png"/><Relationship Id="rId7" Type="http://schemas.openxmlformats.org/officeDocument/2006/relationships/image" Target="../media/image91.jpeg"/><Relationship Id="rId12" Type="http://schemas.openxmlformats.org/officeDocument/2006/relationships/image" Target="../media/image94.jpeg"/><Relationship Id="rId17" Type="http://schemas.openxmlformats.org/officeDocument/2006/relationships/image" Target="../media/image77.jpeg"/><Relationship Id="rId25" Type="http://schemas.openxmlformats.org/officeDocument/2006/relationships/image" Target="../media/image103.jpeg"/><Relationship Id="rId2" Type="http://schemas.openxmlformats.org/officeDocument/2006/relationships/image" Target="../media/image2.jpeg"/><Relationship Id="rId16" Type="http://schemas.openxmlformats.org/officeDocument/2006/relationships/image" Target="../media/image96.jpeg"/><Relationship Id="rId20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11" Type="http://schemas.openxmlformats.org/officeDocument/2006/relationships/image" Target="../media/image93.jpeg"/><Relationship Id="rId24" Type="http://schemas.openxmlformats.org/officeDocument/2006/relationships/image" Target="../media/image102.jpeg"/><Relationship Id="rId5" Type="http://schemas.openxmlformats.org/officeDocument/2006/relationships/image" Target="../media/image89.jpeg"/><Relationship Id="rId15" Type="http://schemas.openxmlformats.org/officeDocument/2006/relationships/image" Target="../media/image87.jpeg"/><Relationship Id="rId23" Type="http://schemas.openxmlformats.org/officeDocument/2006/relationships/image" Target="../media/image101.png"/><Relationship Id="rId10" Type="http://schemas.openxmlformats.org/officeDocument/2006/relationships/image" Target="../media/image86.jpeg"/><Relationship Id="rId19" Type="http://schemas.openxmlformats.org/officeDocument/2006/relationships/image" Target="../media/image97.jpeg"/><Relationship Id="rId4" Type="http://schemas.openxmlformats.org/officeDocument/2006/relationships/image" Target="../media/image67.jpeg"/><Relationship Id="rId9" Type="http://schemas.openxmlformats.org/officeDocument/2006/relationships/image" Target="../media/image92.png"/><Relationship Id="rId14" Type="http://schemas.openxmlformats.org/officeDocument/2006/relationships/image" Target="../media/image75.png"/><Relationship Id="rId22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лог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2063"/>
            <a:ext cx="8931275" cy="55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84313"/>
          </a:xfrm>
        </p:spPr>
        <p:txBody>
          <a:bodyPr/>
          <a:lstStyle/>
          <a:p>
            <a:pPr eaLnBrk="1" hangingPunct="1"/>
            <a:r>
              <a:rPr lang="ru-RU" u="sng" dirty="0" smtClean="0">
                <a:solidFill>
                  <a:srgbClr val="0068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Международный творческий конкурс по экологии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522788" y="1368425"/>
            <a:ext cx="3962400" cy="1219200"/>
          </a:xfrm>
        </p:spPr>
        <p:txBody>
          <a:bodyPr/>
          <a:lstStyle/>
          <a:p>
            <a:pPr eaLnBrk="1" hangingPunct="1"/>
            <a:r>
              <a:rPr lang="ru-RU" sz="160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  Иван 2,5 года	</a:t>
            </a:r>
            <a:br>
              <a:rPr lang="ru-RU" sz="160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160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«После дождя»</a:t>
            </a:r>
            <a:br>
              <a:rPr lang="ru-RU" sz="160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ru-RU" sz="160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7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292100" y="4867275"/>
            <a:ext cx="3886200" cy="121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6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Наталия,16 лет,</a:t>
            </a:r>
          </a:p>
          <a:p>
            <a:pPr eaLnBrk="1" hangingPunct="1">
              <a:lnSpc>
                <a:spcPct val="90000"/>
              </a:lnSpc>
            </a:pPr>
            <a:r>
              <a:rPr lang="ru-RU" sz="16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«Все зависит от нас»</a:t>
            </a:r>
          </a:p>
        </p:txBody>
      </p:sp>
      <p:pic>
        <p:nvPicPr>
          <p:cNvPr id="11268" name="Picture 5" descr="Баусова Наталия 16 лет 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04813"/>
            <a:ext cx="3098800" cy="44338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1269" name="Picture 6" descr="Иван-Федоров-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5550" y="2133600"/>
            <a:ext cx="2935288" cy="38576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3988" y="115888"/>
            <a:ext cx="24225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42863"/>
            <a:ext cx="242411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ontent-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1428736"/>
            <a:ext cx="3371681" cy="4929222"/>
          </a:xfrm>
          <a:prstGeom prst="rect">
            <a:avLst/>
          </a:prstGeom>
        </p:spPr>
      </p:pic>
      <p:pic>
        <p:nvPicPr>
          <p:cNvPr id="8" name="Рисунок 7" descr="konkurs1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1428736"/>
            <a:ext cx="3214710" cy="4819712"/>
          </a:xfrm>
          <a:prstGeom prst="rect">
            <a:avLst/>
          </a:prstGeom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4429124" y="6286520"/>
            <a:ext cx="3571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Анастасия, 14 лет, «Печальный итог»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7963" y="28575"/>
            <a:ext cx="2454275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3286124"/>
            <a:ext cx="2643174" cy="1761428"/>
          </a:xfrm>
          <a:prstGeom prst="rect">
            <a:avLst/>
          </a:prstGeom>
        </p:spPr>
      </p:pic>
      <p:pic>
        <p:nvPicPr>
          <p:cNvPr id="14" name="Рисунок 13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786190"/>
            <a:ext cx="2071702" cy="1380595"/>
          </a:xfrm>
          <a:prstGeom prst="rect">
            <a:avLst/>
          </a:prstGeom>
        </p:spPr>
      </p:pic>
      <p:pic>
        <p:nvPicPr>
          <p:cNvPr id="15" name="Рисунок 14" descr="36a6156d53110c1ea9627fcef2048941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7790" y="1643050"/>
            <a:ext cx="3106210" cy="2065751"/>
          </a:xfrm>
          <a:prstGeom prst="rect">
            <a:avLst/>
          </a:prstGeom>
        </p:spPr>
      </p:pic>
      <p:pic>
        <p:nvPicPr>
          <p:cNvPr id="16" name="Рисунок 15" descr="DSC_42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8" y="4786322"/>
            <a:ext cx="1428760" cy="948953"/>
          </a:xfrm>
          <a:prstGeom prst="rect">
            <a:avLst/>
          </a:prstGeom>
        </p:spPr>
      </p:pic>
      <p:pic>
        <p:nvPicPr>
          <p:cNvPr id="17" name="Рисунок 16" descr="DSC_79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0694" y="5072074"/>
            <a:ext cx="1932422" cy="128586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46" y="3286124"/>
            <a:ext cx="2248208" cy="1504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32" y="1643050"/>
            <a:ext cx="2462522" cy="1641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DSC_457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95190" y="5072074"/>
            <a:ext cx="1848810" cy="1185103"/>
          </a:xfrm>
          <a:prstGeom prst="rect">
            <a:avLst/>
          </a:prstGeom>
        </p:spPr>
      </p:pic>
      <p:pic>
        <p:nvPicPr>
          <p:cNvPr id="21" name="Рисунок 20" descr="DSC0915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43306" y="5072074"/>
            <a:ext cx="1857388" cy="123825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85852" y="142852"/>
            <a:ext cx="5429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История конкурса «Здоровье планеты? В наших руках!»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43372" y="1142984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b="1" u="sng" dirty="0" smtClean="0">
                <a:solidFill>
                  <a:srgbClr val="008000"/>
                </a:solidFill>
              </a:rPr>
              <a:t>2014 год</a:t>
            </a:r>
            <a:endParaRPr lang="ru-RU" b="1" u="sng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00760" y="114298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b="1" u="sng" dirty="0" smtClean="0">
                <a:solidFill>
                  <a:srgbClr val="008000"/>
                </a:solidFill>
              </a:rPr>
              <a:t>2015 год</a:t>
            </a:r>
            <a:endParaRPr lang="ru-RU" b="1" u="sng" dirty="0">
              <a:solidFill>
                <a:srgbClr val="008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1472" y="1142984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b="1" u="sng" dirty="0" smtClean="0">
                <a:solidFill>
                  <a:srgbClr val="008000"/>
                </a:solidFill>
              </a:rPr>
              <a:t>2012 год </a:t>
            </a:r>
            <a:endParaRPr lang="ru-RU" b="1" u="sng" dirty="0">
              <a:solidFill>
                <a:srgbClr val="008000"/>
              </a:solidFill>
            </a:endParaRPr>
          </a:p>
        </p:txBody>
      </p:sp>
      <p:pic>
        <p:nvPicPr>
          <p:cNvPr id="27" name="Рисунок 26" descr="konkurs11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29124" y="1643050"/>
            <a:ext cx="1476742" cy="2214031"/>
          </a:xfrm>
          <a:prstGeom prst="rect">
            <a:avLst/>
          </a:prstGeom>
        </p:spPr>
      </p:pic>
      <p:pic>
        <p:nvPicPr>
          <p:cNvPr id="28" name="Рисунок 27" descr="konkurs1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286124"/>
            <a:ext cx="2215696" cy="1477852"/>
          </a:xfrm>
          <a:prstGeom prst="rect">
            <a:avLst/>
          </a:prstGeom>
        </p:spPr>
      </p:pic>
      <p:pic>
        <p:nvPicPr>
          <p:cNvPr id="29" name="Рисунок 28" descr="konkurs1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1714488"/>
            <a:ext cx="2011963" cy="14716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85984" y="114298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6600"/>
                </a:solidFill>
              </a:rPr>
              <a:t>2013год</a:t>
            </a:r>
            <a:endParaRPr lang="ru-RU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6600"/>
                </a:solidFill>
              </a:rPr>
              <a:t>Награды конкурса</a:t>
            </a:r>
            <a:endParaRPr lang="ru-RU" dirty="0">
              <a:solidFill>
                <a:srgbClr val="006600"/>
              </a:solidFill>
            </a:endParaRPr>
          </a:p>
        </p:txBody>
      </p:sp>
      <p:pic>
        <p:nvPicPr>
          <p:cNvPr id="4" name="Содержимое 3" descr="1337595228_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3116"/>
            <a:ext cx="4548724" cy="3411543"/>
          </a:xfrm>
        </p:spPr>
      </p:pic>
      <p:pic>
        <p:nvPicPr>
          <p:cNvPr id="5" name="Рисунок 4" descr="14370758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4500546"/>
            <a:ext cx="3698765" cy="2357454"/>
          </a:xfrm>
          <a:prstGeom prst="rect">
            <a:avLst/>
          </a:prstGeom>
        </p:spPr>
      </p:pic>
      <p:pic>
        <p:nvPicPr>
          <p:cNvPr id="6" name="Рисунок 5" descr="photo0029fourbysi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857364"/>
            <a:ext cx="3886208" cy="25908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596" y="1357298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Драгоценная жемчужина нашей страны, озеро Байкал!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3504" y="928670"/>
            <a:ext cx="4000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Мечта если не каждого ребенка, то </a:t>
            </a:r>
            <a:r>
              <a:rPr lang="ru-RU" b="1" dirty="0" smtClean="0">
                <a:solidFill>
                  <a:srgbClr val="FF0000"/>
                </a:solidFill>
              </a:rPr>
              <a:t>очень многих- </a:t>
            </a:r>
            <a:r>
              <a:rPr lang="ru-RU" b="1" dirty="0" smtClean="0">
                <a:solidFill>
                  <a:srgbClr val="FF0000"/>
                </a:solidFill>
              </a:rPr>
              <a:t>Парижский Диснейленд!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8662" y="5786454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Рим! Один из удивительных городов Европы с богатой историей!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488" y="571480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6600"/>
                </a:solidFill>
                <a:latin typeface="+mj-lt"/>
              </a:rPr>
              <a:t> Ежегодными призами становятся :</a:t>
            </a:r>
            <a:endParaRPr lang="ru-RU" dirty="0">
              <a:solidFill>
                <a:srgbClr val="0066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Untitled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575300"/>
            <a:ext cx="91440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0" y="500042"/>
            <a:ext cx="6477000" cy="1500198"/>
          </a:xfrm>
        </p:spPr>
        <p:txBody>
          <a:bodyPr/>
          <a:lstStyle/>
          <a:p>
            <a:pPr eaLnBrk="1" hangingPunct="1"/>
            <a:r>
              <a:rPr lang="ru-RU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Мы приглашаем!</a:t>
            </a:r>
          </a:p>
        </p:txBody>
      </p:sp>
      <p:sp>
        <p:nvSpPr>
          <p:cNvPr id="1741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0" y="2286000"/>
            <a:ext cx="8991600" cy="28194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ru-RU" dirty="0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Вас поддержать инициативу и принять участие в нашем проекте.</a:t>
            </a:r>
          </a:p>
          <a:p>
            <a:pPr eaLnBrk="1" hangingPunct="1"/>
            <a:r>
              <a:rPr lang="ru-RU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Координатор : Воробьева Жанна</a:t>
            </a:r>
          </a:p>
          <a:p>
            <a:pPr eaLnBrk="1" hangingPunct="1"/>
            <a:r>
              <a:rPr lang="ru-RU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Координатор по работе с участниками конкурса: </a:t>
            </a:r>
            <a:r>
              <a:rPr lang="ru-RU" sz="24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Кисленко</a:t>
            </a:r>
            <a:r>
              <a:rPr lang="ru-RU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Оксана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email</a:t>
            </a:r>
            <a:r>
              <a:rPr lang="ru-RU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ecobez@list.ru</a:t>
            </a:r>
            <a:endParaRPr lang="en-US" sz="2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ru-RU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Тел:</a:t>
            </a:r>
            <a:r>
              <a:rPr lang="ru-RU" sz="2000" dirty="0" smtClean="0"/>
              <a:t> 7 (495) 981-30-03 +7 (903) 549-69-39</a:t>
            </a:r>
            <a:endParaRPr lang="ru-RU" sz="2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endParaRPr lang="ru-RU" dirty="0" smtClean="0">
              <a:solidFill>
                <a:srgbClr val="0066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ru-RU" b="1" u="sng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Давайте делать добрые дела вместе!</a:t>
            </a:r>
          </a:p>
        </p:txBody>
      </p:sp>
      <p:pic>
        <p:nvPicPr>
          <p:cNvPr id="17413" name="Picture 5" descr="лог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0"/>
            <a:ext cx="2640013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 descr="130207921732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836712"/>
            <a:ext cx="1440160" cy="1028365"/>
          </a:xfrm>
          <a:prstGeom prst="rect">
            <a:avLst/>
          </a:prstGeom>
        </p:spPr>
      </p:pic>
      <p:pic>
        <p:nvPicPr>
          <p:cNvPr id="67" name="Рисунок 66" descr="лого Зеленая Росс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88640"/>
            <a:ext cx="2160240" cy="21602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616"/>
            <a:ext cx="5070748" cy="778098"/>
          </a:xfrm>
        </p:spPr>
        <p:txBody>
          <a:bodyPr/>
          <a:lstStyle/>
          <a:p>
            <a:r>
              <a:rPr lang="ru-RU" sz="3400" u="sng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Нас уже поддерживают: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2" y="2362962"/>
            <a:ext cx="1944216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2" y="1196752"/>
            <a:ext cx="1944216" cy="1038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85" y="4620766"/>
            <a:ext cx="1703650" cy="1082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428" y="-1"/>
            <a:ext cx="1725729" cy="98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251520" y="777875"/>
            <a:ext cx="8570915" cy="6080125"/>
            <a:chOff x="158" y="709"/>
            <a:chExt cx="5399" cy="3830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92" y="709"/>
              <a:ext cx="4083" cy="3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" y="709"/>
              <a:ext cx="1025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2434" y="1058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  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4002" y="1058"/>
              <a:ext cx="12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 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3830"/>
              <a:ext cx="1161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5247" y="1058"/>
              <a:ext cx="6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" y="1303"/>
              <a:ext cx="1037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336"/>
              <a:ext cx="1861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5268" y="1580"/>
              <a:ext cx="6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1292" y="2406"/>
              <a:ext cx="8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4" y="1864"/>
              <a:ext cx="701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2035" y="2406"/>
              <a:ext cx="12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 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043" name="Picture 19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0" y="1851"/>
              <a:ext cx="729" cy="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2849" y="2406"/>
              <a:ext cx="8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045" name="Picture 2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2" y="1721"/>
              <a:ext cx="834" cy="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2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6" y="1859"/>
              <a:ext cx="720" cy="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23"/>
            <p:cNvSpPr>
              <a:spLocks noChangeArrowheads="1"/>
            </p:cNvSpPr>
            <p:nvPr/>
          </p:nvSpPr>
          <p:spPr bwMode="auto">
            <a:xfrm>
              <a:off x="4446" y="2406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  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048" name="Picture 2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" y="1855"/>
              <a:ext cx="725" cy="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25"/>
            <p:cNvSpPr>
              <a:spLocks noChangeArrowheads="1"/>
            </p:cNvSpPr>
            <p:nvPr/>
          </p:nvSpPr>
          <p:spPr bwMode="auto">
            <a:xfrm>
              <a:off x="5277" y="2406"/>
              <a:ext cx="10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Rectangle 26"/>
            <p:cNvSpPr>
              <a:spLocks noChangeArrowheads="1"/>
            </p:cNvSpPr>
            <p:nvPr/>
          </p:nvSpPr>
          <p:spPr bwMode="auto">
            <a:xfrm>
              <a:off x="5340" y="2406"/>
              <a:ext cx="6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1292" y="2884"/>
              <a:ext cx="8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052" name="Picture 28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4" y="2691"/>
              <a:ext cx="1266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29"/>
            <p:cNvSpPr>
              <a:spLocks noChangeArrowheads="1"/>
            </p:cNvSpPr>
            <p:nvPr/>
          </p:nvSpPr>
          <p:spPr bwMode="auto">
            <a:xfrm>
              <a:off x="2600" y="2884"/>
              <a:ext cx="22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      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054" name="Picture 30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574"/>
              <a:ext cx="573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31"/>
            <p:cNvSpPr>
              <a:spLocks noChangeArrowheads="1"/>
            </p:cNvSpPr>
            <p:nvPr/>
          </p:nvSpPr>
          <p:spPr bwMode="auto">
            <a:xfrm>
              <a:off x="3362" y="2884"/>
              <a:ext cx="18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    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056" name="Picture 3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" y="2548"/>
              <a:ext cx="4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3982" y="2884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  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058" name="Picture 3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" y="2701"/>
              <a:ext cx="1261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35"/>
            <p:cNvSpPr>
              <a:spLocks noChangeArrowheads="1"/>
            </p:cNvSpPr>
            <p:nvPr/>
          </p:nvSpPr>
          <p:spPr bwMode="auto">
            <a:xfrm>
              <a:off x="5348" y="2884"/>
              <a:ext cx="6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Rectangle 36"/>
            <p:cNvSpPr>
              <a:spLocks noChangeArrowheads="1"/>
            </p:cNvSpPr>
            <p:nvPr/>
          </p:nvSpPr>
          <p:spPr bwMode="auto">
            <a:xfrm>
              <a:off x="1292" y="3414"/>
              <a:ext cx="10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061" name="Picture 37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3068"/>
              <a:ext cx="993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38"/>
            <p:cNvSpPr>
              <a:spLocks noChangeArrowheads="1"/>
            </p:cNvSpPr>
            <p:nvPr/>
          </p:nvSpPr>
          <p:spPr bwMode="auto">
            <a:xfrm>
              <a:off x="2348" y="3414"/>
              <a:ext cx="8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Rectangle 39"/>
            <p:cNvSpPr>
              <a:spLocks noChangeArrowheads="1"/>
            </p:cNvSpPr>
            <p:nvPr/>
          </p:nvSpPr>
          <p:spPr bwMode="auto">
            <a:xfrm>
              <a:off x="2390" y="3414"/>
              <a:ext cx="6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064" name="Picture 40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3068"/>
              <a:ext cx="808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41"/>
            <p:cNvSpPr>
              <a:spLocks noChangeArrowheads="1"/>
            </p:cNvSpPr>
            <p:nvPr/>
          </p:nvSpPr>
          <p:spPr bwMode="auto">
            <a:xfrm>
              <a:off x="3219" y="3414"/>
              <a:ext cx="8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tangle 43"/>
            <p:cNvSpPr>
              <a:spLocks noChangeArrowheads="1"/>
            </p:cNvSpPr>
            <p:nvPr/>
          </p:nvSpPr>
          <p:spPr bwMode="auto">
            <a:xfrm>
              <a:off x="4069" y="3414"/>
              <a:ext cx="10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068" name="Picture 44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2" y="3024"/>
              <a:ext cx="1093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45"/>
            <p:cNvSpPr>
              <a:spLocks noChangeArrowheads="1"/>
            </p:cNvSpPr>
            <p:nvPr/>
          </p:nvSpPr>
          <p:spPr bwMode="auto">
            <a:xfrm>
              <a:off x="5225" y="3414"/>
              <a:ext cx="6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070" name="Picture 4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3571"/>
              <a:ext cx="783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1" name="Picture 4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" y="3559"/>
              <a:ext cx="789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48"/>
            <p:cNvSpPr>
              <a:spLocks noChangeArrowheads="1"/>
            </p:cNvSpPr>
            <p:nvPr/>
          </p:nvSpPr>
          <p:spPr bwMode="auto">
            <a:xfrm>
              <a:off x="2864" y="4088"/>
              <a:ext cx="6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8" name="Rectangle 49"/>
            <p:cNvSpPr>
              <a:spLocks noChangeArrowheads="1"/>
            </p:cNvSpPr>
            <p:nvPr/>
          </p:nvSpPr>
          <p:spPr bwMode="auto">
            <a:xfrm>
              <a:off x="2885" y="4088"/>
              <a:ext cx="6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074" name="Picture 50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6" y="3555"/>
              <a:ext cx="909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51"/>
            <p:cNvSpPr>
              <a:spLocks noChangeArrowheads="1"/>
            </p:cNvSpPr>
            <p:nvPr/>
          </p:nvSpPr>
          <p:spPr bwMode="auto">
            <a:xfrm>
              <a:off x="3815" y="4088"/>
              <a:ext cx="8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076" name="Picture 52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" y="3554"/>
              <a:ext cx="762" cy="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7" name="Picture 5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" y="3559"/>
              <a:ext cx="716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54"/>
            <p:cNvSpPr>
              <a:spLocks noChangeArrowheads="1"/>
            </p:cNvSpPr>
            <p:nvPr/>
          </p:nvSpPr>
          <p:spPr bwMode="auto">
            <a:xfrm>
              <a:off x="5335" y="4088"/>
              <a:ext cx="6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" name="Rectangle 55"/>
            <p:cNvSpPr>
              <a:spLocks noChangeArrowheads="1"/>
            </p:cNvSpPr>
            <p:nvPr/>
          </p:nvSpPr>
          <p:spPr bwMode="auto">
            <a:xfrm>
              <a:off x="1292" y="4229"/>
              <a:ext cx="4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                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68" name="Rectangle 56"/>
            <p:cNvSpPr>
              <a:spLocks noChangeArrowheads="1"/>
            </p:cNvSpPr>
            <p:nvPr/>
          </p:nvSpPr>
          <p:spPr bwMode="auto">
            <a:xfrm>
              <a:off x="1691" y="4229"/>
              <a:ext cx="6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69" name="Rectangle 57"/>
            <p:cNvSpPr>
              <a:spLocks noChangeArrowheads="1"/>
            </p:cNvSpPr>
            <p:nvPr/>
          </p:nvSpPr>
          <p:spPr bwMode="auto">
            <a:xfrm>
              <a:off x="1292" y="4383"/>
              <a:ext cx="6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77" name="Rectangle 58"/>
            <p:cNvSpPr>
              <a:spLocks noChangeArrowheads="1"/>
            </p:cNvSpPr>
            <p:nvPr/>
          </p:nvSpPr>
          <p:spPr bwMode="auto">
            <a:xfrm>
              <a:off x="1313" y="4383"/>
              <a:ext cx="6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900" b="1" i="0" u="none" strike="noStrike" cap="none" normalizeH="0" baseline="0" smtClean="0">
                  <a:ln>
                    <a:noFill/>
                  </a:ln>
                  <a:solidFill>
                    <a:srgbClr val="00642D"/>
                  </a:solidFill>
                  <a:effectLst/>
                  <a:latin typeface="Book Antiqua" pitchFamily="18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78" name="Rectangle 59"/>
            <p:cNvSpPr>
              <a:spLocks noChangeArrowheads="1"/>
            </p:cNvSpPr>
            <p:nvPr/>
          </p:nvSpPr>
          <p:spPr bwMode="auto">
            <a:xfrm>
              <a:off x="1334" y="4388"/>
              <a:ext cx="6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66" name="Picture 3" descr="\\Servereco\сетевая\Акции и конкурсы\КОНКУРС ЗП — 2012\Логотипы соорганизаторов и спонсоров 2012\Росприроднадзор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9512" y="3573016"/>
            <a:ext cx="1872208" cy="648072"/>
          </a:xfrm>
          <a:prstGeom prst="rect">
            <a:avLst/>
          </a:prstGeom>
          <a:noFill/>
        </p:spPr>
      </p:pic>
      <p:pic>
        <p:nvPicPr>
          <p:cNvPr id="69" name="Рисунок 68" descr="InSinkErator-Logo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995935" y="1628800"/>
            <a:ext cx="1849083" cy="8355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515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-1"/>
            <a:ext cx="1503845" cy="85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\\Servereco\сетевая\Акции и конкурсы\КОНКУРС ЗП — 2012\Логотипы соорганизаторов и спонсоров 2012\Останкт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30904"/>
            <a:ext cx="2088232" cy="1023234"/>
          </a:xfrm>
          <a:prstGeom prst="rect">
            <a:avLst/>
          </a:prstGeom>
          <a:noFill/>
        </p:spPr>
      </p:pic>
      <p:pic>
        <p:nvPicPr>
          <p:cNvPr id="1028" name="Picture 4" descr="\\Servereco\сетевая\Акции и конкурсы\КОНКУРС ЗП — 2012\Логотипы соорганизаторов и спонсоров 2012\итар-тас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764476"/>
            <a:ext cx="1584176" cy="792961"/>
          </a:xfrm>
          <a:prstGeom prst="rect">
            <a:avLst/>
          </a:prstGeom>
          <a:noFill/>
        </p:spPr>
      </p:pic>
      <p:pic>
        <p:nvPicPr>
          <p:cNvPr id="1030" name="Picture 6" descr="\\Servereco\сетевая\Акции и конкурсы\КОНКУРС ЗП — 2012\Логотипы соорганизаторов и спонсоров 2012\Булгаговский домъ\банер-2 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916832"/>
            <a:ext cx="1873246" cy="944116"/>
          </a:xfrm>
          <a:prstGeom prst="rect">
            <a:avLst/>
          </a:prstGeom>
          <a:noFill/>
        </p:spPr>
      </p:pic>
      <p:pic>
        <p:nvPicPr>
          <p:cNvPr id="1031" name="Picture 7" descr="\\Servereco\сетевая\Акции и конкурсы\КОНКУРС ЗП — 2012\Логотипы соорганизаторов и спонсоров 2012\Оксфам\2logos_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949280"/>
            <a:ext cx="3384376" cy="625885"/>
          </a:xfrm>
          <a:prstGeom prst="rect">
            <a:avLst/>
          </a:prstGeom>
          <a:noFill/>
        </p:spPr>
      </p:pic>
      <p:pic>
        <p:nvPicPr>
          <p:cNvPr id="10" name="Picture 4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1700959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\\Servereco\сетевая\Акции и конкурсы\КОНКУРС ЗП — 2012\Логотипы соорганизаторов и спонсоров 2012\Golds Gym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3284984"/>
            <a:ext cx="2592287" cy="887770"/>
          </a:xfrm>
          <a:prstGeom prst="rect">
            <a:avLst/>
          </a:prstGeom>
          <a:noFill/>
        </p:spPr>
      </p:pic>
      <p:pic>
        <p:nvPicPr>
          <p:cNvPr id="1033" name="Picture 9" descr="\\Servereco\сетевая\Акции и конкурсы\КОНКУРС ЗП — 2012\Логотипы соорганизаторов и спонсоров 2012\AKM-log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764704"/>
            <a:ext cx="2266834" cy="698575"/>
          </a:xfrm>
          <a:prstGeom prst="rect">
            <a:avLst/>
          </a:prstGeom>
          <a:noFill/>
        </p:spPr>
      </p:pic>
      <p:pic>
        <p:nvPicPr>
          <p:cNvPr id="1034" name="Picture 10" descr="\\Servereco\сетевая\Акции и конкурсы\КОНКУРС ЗП — 2012\Логотипы соорганизаторов и спонсоров 2012\USKK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7864" y="3140968"/>
            <a:ext cx="1872208" cy="1148036"/>
          </a:xfrm>
          <a:prstGeom prst="rect">
            <a:avLst/>
          </a:prstGeom>
          <a:noFill/>
        </p:spPr>
      </p:pic>
      <p:pic>
        <p:nvPicPr>
          <p:cNvPr id="1035" name="Picture 11" descr="\\Servereco\сетевая\Акции и конкурсы\КОНКУРС ЗП — 2012\Логотипы соорганизаторов и спонсоров 2012\Знание\баннер_ЗНАНИЕ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4248" y="1700808"/>
            <a:ext cx="2160240" cy="1109340"/>
          </a:xfrm>
          <a:prstGeom prst="rect">
            <a:avLst/>
          </a:prstGeom>
          <a:noFill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65104"/>
            <a:ext cx="1944216" cy="1047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Documents and Settings\Экспертиза\Рабочий стол\dtrtv_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2044700" cy="109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\\Servereco\сетевая\Акции и конкурсы\КОНКУРС ЗП — 2012\Логотипы соорганизаторов и спонсоров 2012\naturesurs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8144" y="4437112"/>
            <a:ext cx="1224136" cy="1202533"/>
          </a:xfrm>
          <a:prstGeom prst="rect">
            <a:avLst/>
          </a:prstGeom>
          <a:noFill/>
        </p:spPr>
      </p:pic>
      <p:pic>
        <p:nvPicPr>
          <p:cNvPr id="1037" name="Picture 13" descr="\\Servereco\сетевая\Акции и конкурсы\КОНКУРС ЗП — 2012\Логотипы соорганизаторов и спонсоров 2012\Баннер МЭУ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52120" y="3284984"/>
            <a:ext cx="3189969" cy="901130"/>
          </a:xfrm>
          <a:prstGeom prst="rect">
            <a:avLst/>
          </a:prstGeom>
          <a:noFill/>
        </p:spPr>
      </p:pic>
      <p:pic>
        <p:nvPicPr>
          <p:cNvPr id="1040" name="Picture 16" descr="\\Servereco\сетевая\Акции и конкурсы\КОНКУРС ЗП — 2013\СПОНСОР\логотипы партнеров 2013\ecoria_logo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88024" y="1700808"/>
            <a:ext cx="1755446" cy="1316584"/>
          </a:xfrm>
          <a:prstGeom prst="rect">
            <a:avLst/>
          </a:prstGeom>
          <a:noFill/>
        </p:spPr>
      </p:pic>
      <p:pic>
        <p:nvPicPr>
          <p:cNvPr id="1041" name="Picture 17" descr="\\Servereco\сетевая\Акции и конкурсы\КОНКУРС ЗП — 2013\СПОНСОР\логотипы партнеров 2013\Заповедники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15816" y="4437112"/>
            <a:ext cx="1096963" cy="1096963"/>
          </a:xfrm>
          <a:prstGeom prst="rect">
            <a:avLst/>
          </a:prstGeom>
          <a:noFill/>
        </p:spPr>
      </p:pic>
      <p:pic>
        <p:nvPicPr>
          <p:cNvPr id="1042" name="Picture 18" descr="\\Servereco\сетевая\Акции и конкурсы\КОНКУРС ЗП — 2013\СПОНСОР\логотипы партнеров 2013\айс шток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427984" y="4509120"/>
            <a:ext cx="1009625" cy="1009625"/>
          </a:xfrm>
          <a:prstGeom prst="rect">
            <a:avLst/>
          </a:prstGeom>
          <a:noFill/>
        </p:spPr>
      </p:pic>
      <p:pic>
        <p:nvPicPr>
          <p:cNvPr id="1043" name="Picture 19" descr="\\Servereco\сетевая\Акции и конкурсы\КОНКУРС ЗП — 2013\СПОНСОР\логотипы партнеров 2013\Парк города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380312" y="4505152"/>
            <a:ext cx="1152128" cy="1152128"/>
          </a:xfrm>
          <a:prstGeom prst="rect">
            <a:avLst/>
          </a:prstGeom>
          <a:noFill/>
        </p:spPr>
      </p:pic>
      <p:pic>
        <p:nvPicPr>
          <p:cNvPr id="1044" name="Picture 20" descr="\\Servereco\сетевая\Акции и конкурсы\КОНКУРС ЗП — 2013\СПОНСОР\логотипы партнеров 2013\МКБ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139952" y="5805264"/>
            <a:ext cx="2592288" cy="883514"/>
          </a:xfrm>
          <a:prstGeom prst="rect">
            <a:avLst/>
          </a:prstGeom>
          <a:noFill/>
        </p:spPr>
      </p:pic>
      <p:pic>
        <p:nvPicPr>
          <p:cNvPr id="1045" name="Picture 21" descr="\\Servereco\сетевая\Акции и конкурсы\КОНКУРС ЗП — 2013\СПОНСОР\логотипы партнеров 2013\загруженное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020272" y="5657866"/>
            <a:ext cx="1800200" cy="1200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Untitled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75300"/>
            <a:ext cx="91440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9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5791200" cy="1096963"/>
          </a:xfrm>
        </p:spPr>
        <p:txBody>
          <a:bodyPr/>
          <a:lstStyle/>
          <a:p>
            <a:pPr eaLnBrk="1" hangingPunct="1"/>
            <a:r>
              <a:rPr lang="ru-RU" sz="3400" u="sng" smtClean="0">
                <a:solidFill>
                  <a:srgbClr val="006600"/>
                </a:solidFill>
                <a:latin typeface="Bookman Old Style" pitchFamily="18" charset="0"/>
              </a:rPr>
              <a:t>Нас уже поддерживают:</a:t>
            </a:r>
          </a:p>
        </p:txBody>
      </p:sp>
      <p:pic>
        <p:nvPicPr>
          <p:cNvPr id="26628" name="Picture 5" descr="лог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0"/>
            <a:ext cx="2640013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1" descr="Росприроднадзо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524000"/>
            <a:ext cx="228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52" descr="Лого Мин природ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362200"/>
            <a:ext cx="22860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53" descr="ww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495800"/>
            <a:ext cx="2286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54" descr="Экология и Жизнь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5257800"/>
            <a:ext cx="23622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55" descr="итар-тасс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15240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56" descr="naturesur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1800" y="5410200"/>
            <a:ext cx="1066800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57" descr="Парк город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57800" y="5486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58" descr="AKM-log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0800" y="2209800"/>
            <a:ext cx="2189163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59" descr="Регнум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24600" y="1524000"/>
            <a:ext cx="22606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60" descr="ДЭЖ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" y="6019800"/>
            <a:ext cx="22098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61" descr="Golds Gy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24600" y="3810000"/>
            <a:ext cx="23622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62" descr="МКБ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00800" y="5715000"/>
            <a:ext cx="23622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Picture 63" descr="kotka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00800" y="4724400"/>
            <a:ext cx="23622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Picture 64" descr="USKK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00600" y="3581400"/>
            <a:ext cx="1397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3" name="Picture 65" descr="Останктно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57200" y="3429000"/>
            <a:ext cx="19050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4" name="Picture 66" descr="ТВЦ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572000" y="1524000"/>
            <a:ext cx="14478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5" name="Picture 67" descr="Karusel_Logo_CMYK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590800" y="3733800"/>
            <a:ext cx="20574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6" name="Picture 68" descr="лого говорит Москва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971800" y="2438400"/>
            <a:ext cx="12573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7" name="Picture 69" descr="Логотип Журнала Сказок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419600" y="2667000"/>
            <a:ext cx="17526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70" descr="ciar-logo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324600" y="3124200"/>
            <a:ext cx="24384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9" name="Picture 71" descr="Альянс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038600" y="5562600"/>
            <a:ext cx="12192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0" name="Picture 72" descr="Генпрокуратура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048000" y="4648200"/>
            <a:ext cx="29845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лог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0"/>
            <a:ext cx="2640013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6" descr="Untitled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75300"/>
            <a:ext cx="91440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47800"/>
            <a:ext cx="8888413" cy="43735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36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   </a:t>
            </a:r>
            <a:r>
              <a:rPr lang="ru-RU" sz="2800" dirty="0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Группа компаний </a:t>
            </a:r>
            <a:r>
              <a:rPr lang="ru-RU" sz="2800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«Экобезопасность» </a:t>
            </a:r>
            <a:r>
              <a:rPr lang="ru-RU" sz="28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представляет</a:t>
            </a:r>
            <a:endParaRPr lang="ru-RU" sz="2800" dirty="0" smtClean="0">
              <a:solidFill>
                <a:srgbClr val="0066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buFontTx/>
              <a:buNone/>
            </a:pPr>
            <a:r>
              <a:rPr lang="ru-RU" sz="2800" dirty="0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ежегодный творческий конкурс</a:t>
            </a:r>
          </a:p>
          <a:p>
            <a:pPr algn="ctr" eaLnBrk="1" hangingPunct="1">
              <a:buFontTx/>
              <a:buNone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«Здоровье планеты? </a:t>
            </a:r>
          </a:p>
          <a:p>
            <a:pPr algn="ctr" eaLnBrk="1" hangingPunct="1">
              <a:buFontTx/>
              <a:buNone/>
            </a:pP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В моих руках!»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ru-RU" sz="2800" dirty="0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среди детей на самые интересные творческие работы, посвященные защите окружающей среды.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0"/>
            <a:ext cx="2454275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285728"/>
            <a:ext cx="6715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006600"/>
                </a:solidFill>
              </a:rPr>
              <a:t>Знак отличия «Здоровье планеты? В моих руках!» - ЭТО</a:t>
            </a:r>
            <a:endParaRPr lang="ru-RU" sz="2800" b="1" dirty="0">
              <a:solidFill>
                <a:srgbClr val="0066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1538" y="2143116"/>
            <a:ext cx="6429420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Char char="ü"/>
            </a:pPr>
            <a:endParaRPr lang="ru-RU" sz="2400" dirty="0" smtClean="0">
              <a:solidFill>
                <a:srgbClr val="0066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Мысль о том, что в его силах менять мир к лучшему</a:t>
            </a:r>
          </a:p>
          <a:p>
            <a:pPr algn="ctr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Признание его таланта, </a:t>
            </a:r>
          </a:p>
          <a:p>
            <a:pPr algn="ctr">
              <a:lnSpc>
                <a:spcPct val="80000"/>
              </a:lnSpc>
            </a:pPr>
            <a:r>
              <a:rPr lang="ru-RU" sz="2400" dirty="0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победа в нашем конкурсе 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изменит чью-нибудь </a:t>
            </a:r>
            <a:r>
              <a:rPr lang="ru-RU" sz="2400" b="1" dirty="0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жизнь</a:t>
            </a:r>
            <a:r>
              <a:rPr lang="ru-RU" sz="2400" dirty="0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ru-RU" sz="2400" dirty="0" smtClean="0">
              <a:solidFill>
                <a:srgbClr val="0066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Даст веру в себя и желание развиваться. </a:t>
            </a:r>
          </a:p>
          <a:p>
            <a:pPr algn="ctr">
              <a:lnSpc>
                <a:spcPct val="80000"/>
              </a:lnSpc>
            </a:pPr>
            <a:endParaRPr lang="ru-RU" dirty="0" smtClean="0">
              <a:solidFill>
                <a:srgbClr val="0066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8860" y="1571612"/>
            <a:ext cx="6000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</a:rPr>
              <a:t>Для участника конкурса </a:t>
            </a:r>
            <a:endParaRPr lang="ru-RU" sz="2800" b="1" u="sng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прыжки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88" y="4572008"/>
            <a:ext cx="2244851" cy="17144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5572164" cy="128588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>Для  партнера 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1785926"/>
            <a:ext cx="5214974" cy="4340237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6600"/>
                </a:solidFill>
              </a:rPr>
              <a:t>Возможность оставить свой незаменимый след в воспитание будущего поколения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6600"/>
                </a:solidFill>
              </a:rPr>
              <a:t> Содействовать улучшению экологической обстановки совместными силами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6600"/>
                </a:solidFill>
                <a:latin typeface="+mj-lt"/>
              </a:rPr>
              <a:t>Участие в международном проекте и возможность проявить себя как социально ответственная компания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6600"/>
                </a:solidFill>
                <a:latin typeface="+mj-lt"/>
              </a:rPr>
              <a:t>Презентовать работы участников на своих мероприятиях. </a:t>
            </a:r>
            <a:r>
              <a:rPr lang="ru-RU" sz="2000" dirty="0" smtClean="0">
                <a:solidFill>
                  <a:srgbClr val="008000"/>
                </a:solidFill>
              </a:rPr>
              <a:t>Детское творчество не оставляет равнодушным ни одного зрителя</a:t>
            </a:r>
            <a:endParaRPr lang="ru-RU" sz="2000" b="1" dirty="0" smtClean="0">
              <a:solidFill>
                <a:srgbClr val="008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6600"/>
                </a:solidFill>
                <a:latin typeface="+mj-lt"/>
              </a:rPr>
              <a:t> Упоминание партнера </a:t>
            </a:r>
            <a:r>
              <a:rPr lang="ru-RU" sz="2000" dirty="0" smtClean="0">
                <a:solidFill>
                  <a:srgbClr val="006600"/>
                </a:solidFill>
                <a:latin typeface="+mj-lt"/>
              </a:rPr>
              <a:t>конкурса на </a:t>
            </a:r>
            <a:r>
              <a:rPr lang="ru-RU" sz="2000" dirty="0" smtClean="0">
                <a:solidFill>
                  <a:srgbClr val="006600"/>
                </a:solidFill>
                <a:latin typeface="+mj-lt"/>
              </a:rPr>
              <a:t>выставках, </a:t>
            </a:r>
            <a:r>
              <a:rPr lang="ru-RU" sz="2000" dirty="0" smtClean="0">
                <a:solidFill>
                  <a:srgbClr val="006600"/>
                </a:solidFill>
                <a:latin typeface="+mj-lt"/>
              </a:rPr>
              <a:t>фестивалях, церемониях награждениях в </a:t>
            </a:r>
            <a:r>
              <a:rPr lang="ru-RU" sz="2000" dirty="0" smtClean="0">
                <a:solidFill>
                  <a:srgbClr val="006600"/>
                </a:solidFill>
                <a:latin typeface="+mj-lt"/>
              </a:rPr>
              <a:t>различных форматах.</a:t>
            </a:r>
            <a:endParaRPr lang="ru-RU" sz="2000" dirty="0" smtClean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3000" dirty="0" smtClean="0">
              <a:solidFill>
                <a:srgbClr val="006600"/>
              </a:solidFill>
              <a:latin typeface="+mj-lt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4" descr="лог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0"/>
            <a:ext cx="2640013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партнеры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78" y="4572008"/>
            <a:ext cx="1857375" cy="1809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857232"/>
            <a:ext cx="41434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endParaRPr lang="ru-RU" sz="2400" b="1" dirty="0" smtClean="0">
              <a:solidFill>
                <a:srgbClr val="00800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008000"/>
                </a:solidFill>
              </a:rPr>
              <a:t>Работы конкурсантов пронизаны  неподдельным стремлением защитить окружающую нас природу.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u="sng" dirty="0" smtClean="0">
                <a:solidFill>
                  <a:srgbClr val="FF0000"/>
                </a:solidFill>
              </a:rPr>
              <a:t>Наша задача помочь детям донести до общества  главную идею их работ </a:t>
            </a:r>
          </a:p>
          <a:p>
            <a:pPr algn="ctr"/>
            <a:r>
              <a:rPr lang="ru-RU" sz="2400" b="1" u="sng" dirty="0" smtClean="0">
                <a:solidFill>
                  <a:srgbClr val="FF0000"/>
                </a:solidFill>
              </a:rPr>
              <a:t>«Здоровье планеты? В моих руках</a:t>
            </a:r>
            <a:r>
              <a:rPr lang="ru-RU" sz="2400" b="1" u="sng" dirty="0" smtClean="0">
                <a:solidFill>
                  <a:srgbClr val="FF0000"/>
                </a:solidFill>
              </a:rPr>
              <a:t>!».</a:t>
            </a:r>
            <a:endParaRPr lang="ru-RU" sz="2400" b="1" u="sng" dirty="0" smtClean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6" y="1571612"/>
            <a:ext cx="3312368" cy="4968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лог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3987" y="0"/>
            <a:ext cx="2640013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86116" y="214290"/>
            <a:ext cx="55007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8000"/>
                </a:solidFill>
              </a:rPr>
              <a:t>Конкурсные работы выставлялись:</a:t>
            </a:r>
          </a:p>
          <a:p>
            <a:pPr algn="ctr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8000"/>
                </a:solidFill>
              </a:rPr>
              <a:t>Министерстве Природных </a:t>
            </a:r>
            <a:r>
              <a:rPr lang="ru-RU" sz="2000" dirty="0" smtClean="0">
                <a:solidFill>
                  <a:srgbClr val="008000"/>
                </a:solidFill>
              </a:rPr>
              <a:t>Ресурсов</a:t>
            </a:r>
            <a:endParaRPr lang="ru-RU" sz="2000" dirty="0" smtClean="0">
              <a:solidFill>
                <a:srgbClr val="008000"/>
              </a:solidFill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8000"/>
                </a:solidFill>
              </a:rPr>
              <a:t>Министерстве </a:t>
            </a:r>
            <a:r>
              <a:rPr lang="ru-RU" sz="2000" dirty="0" smtClean="0">
                <a:solidFill>
                  <a:srgbClr val="008000"/>
                </a:solidFill>
              </a:rPr>
              <a:t>Образования </a:t>
            </a:r>
            <a:endParaRPr lang="ru-RU" sz="2000" dirty="0" smtClean="0">
              <a:solidFill>
                <a:srgbClr val="008000"/>
              </a:solidFill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8000"/>
                </a:solidFill>
              </a:rPr>
              <a:t>Московской Государственной </a:t>
            </a:r>
            <a:r>
              <a:rPr lang="ru-RU" sz="2000" dirty="0" smtClean="0">
                <a:solidFill>
                  <a:srgbClr val="008000"/>
                </a:solidFill>
              </a:rPr>
              <a:t>Думе</a:t>
            </a:r>
            <a:endParaRPr lang="ru-RU" sz="2000" dirty="0" smtClean="0">
              <a:solidFill>
                <a:srgbClr val="008000"/>
              </a:solidFill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8000"/>
                </a:solidFill>
              </a:rPr>
              <a:t>Государственном Кремлевском </a:t>
            </a:r>
            <a:r>
              <a:rPr lang="ru-RU" sz="2000" dirty="0" smtClean="0">
                <a:solidFill>
                  <a:srgbClr val="008000"/>
                </a:solidFill>
              </a:rPr>
              <a:t>Дворце </a:t>
            </a:r>
            <a:endParaRPr lang="ru-RU" sz="2000" dirty="0" smtClean="0">
              <a:solidFill>
                <a:srgbClr val="008000"/>
              </a:solidFill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8000"/>
                </a:solidFill>
              </a:rPr>
              <a:t>Колонном зале Дома Союзов</a:t>
            </a:r>
            <a:r>
              <a:rPr lang="ru-RU" sz="2000" dirty="0" smtClean="0">
                <a:solidFill>
                  <a:srgbClr val="008000"/>
                </a:solidFill>
              </a:rPr>
              <a:t>, ВВЦ</a:t>
            </a:r>
            <a:endParaRPr lang="ru-RU" sz="2000" dirty="0" smtClean="0">
              <a:solidFill>
                <a:srgbClr val="008000"/>
              </a:solidFill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8000"/>
                </a:solidFill>
              </a:rPr>
              <a:t>На различных фестивалях и </a:t>
            </a:r>
            <a:r>
              <a:rPr lang="ru-RU" sz="2000" dirty="0" smtClean="0">
                <a:solidFill>
                  <a:srgbClr val="008000"/>
                </a:solidFill>
              </a:rPr>
              <a:t>выставках.</a:t>
            </a:r>
            <a:endParaRPr lang="ru-RU" sz="2000" dirty="0" smtClean="0">
              <a:solidFill>
                <a:srgbClr val="008000"/>
              </a:solidFill>
            </a:endParaRPr>
          </a:p>
        </p:txBody>
      </p:sp>
      <p:pic>
        <p:nvPicPr>
          <p:cNvPr id="6" name="Рисунок 5" descr="content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428604"/>
            <a:ext cx="2571768" cy="3857652"/>
          </a:xfrm>
          <a:prstGeom prst="rect">
            <a:avLst/>
          </a:prstGeom>
        </p:spPr>
      </p:pic>
      <p:pic>
        <p:nvPicPr>
          <p:cNvPr id="7" name="Рисунок 6" descr="k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2786058"/>
            <a:ext cx="2928958" cy="2000264"/>
          </a:xfrm>
          <a:prstGeom prst="rect">
            <a:avLst/>
          </a:prstGeom>
        </p:spPr>
      </p:pic>
      <p:pic>
        <p:nvPicPr>
          <p:cNvPr id="8" name="Рисунок 7" descr="content-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4429132"/>
            <a:ext cx="3557760" cy="20002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0" y="2857496"/>
            <a:ext cx="2585553" cy="1723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2" y="4571984"/>
            <a:ext cx="342902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konkurs1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7620" y="4428690"/>
            <a:ext cx="1620331" cy="24293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4413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04813"/>
            <a:ext cx="3529012" cy="46116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989138"/>
            <a:ext cx="3605213" cy="44116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7963" y="28575"/>
            <a:ext cx="2454275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5691188" y="1608138"/>
            <a:ext cx="2139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Яна, 17 лет, «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Save me</a:t>
            </a:r>
            <a:r>
              <a:rPr lang="ru-RU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»</a:t>
            </a:r>
          </a:p>
        </p:txBody>
      </p:sp>
      <p:sp>
        <p:nvSpPr>
          <p:cNvPr id="12294" name="TextBox 2"/>
          <p:cNvSpPr txBox="1">
            <a:spLocks noChangeArrowheads="1"/>
          </p:cNvSpPr>
          <p:nvPr/>
        </p:nvSpPr>
        <p:spPr bwMode="auto">
          <a:xfrm>
            <a:off x="611188" y="5229225"/>
            <a:ext cx="35353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Calibri" pitchFamily="34" charset="0"/>
                <a:ea typeface="Calibri" pitchFamily="34" charset="0"/>
                <a:cs typeface="Calibri" pitchFamily="34" charset="0"/>
              </a:rPr>
              <a:t>Дарина, 16 лет, «Осиротевшая Фауна»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лог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66675"/>
            <a:ext cx="2424112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4000504"/>
            <a:ext cx="3756025" cy="24701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7" name="Picture 3" descr="Z:\Яна\Для маленьких календарей\_MG_21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4500" y="1743075"/>
            <a:ext cx="3033713" cy="42497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9224" name="TextBox 3"/>
          <p:cNvSpPr txBox="1">
            <a:spLocks noChangeArrowheads="1"/>
          </p:cNvSpPr>
          <p:nvPr/>
        </p:nvSpPr>
        <p:spPr bwMode="auto">
          <a:xfrm>
            <a:off x="1085850" y="6429396"/>
            <a:ext cx="32956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Екатерина, 8 лет, «А где же океан?»</a:t>
            </a:r>
          </a:p>
        </p:txBody>
      </p:sp>
      <p:sp>
        <p:nvSpPr>
          <p:cNvPr id="9225" name="TextBox 4"/>
          <p:cNvSpPr txBox="1">
            <a:spLocks noChangeArrowheads="1"/>
          </p:cNvSpPr>
          <p:nvPr/>
        </p:nvSpPr>
        <p:spPr bwMode="auto">
          <a:xfrm>
            <a:off x="5681663" y="6061075"/>
            <a:ext cx="26558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>
                <a:latin typeface="Calibri" pitchFamily="34" charset="0"/>
                <a:ea typeface="Calibri" pitchFamily="34" charset="0"/>
                <a:cs typeface="Calibri" pitchFamily="34" charset="0"/>
              </a:rPr>
              <a:t>Васильева Настя, 13 лет, </a:t>
            </a:r>
          </a:p>
          <a:p>
            <a:pPr algn="ctr"/>
            <a:r>
              <a:rPr lang="ru-RU" sz="1600">
                <a:latin typeface="Calibri" pitchFamily="34" charset="0"/>
                <a:ea typeface="Calibri" pitchFamily="34" charset="0"/>
                <a:cs typeface="Calibri" pitchFamily="34" charset="0"/>
              </a:rPr>
              <a:t>«Планета, мы спасем тебя!»</a:t>
            </a:r>
          </a:p>
        </p:txBody>
      </p:sp>
      <p:pic>
        <p:nvPicPr>
          <p:cNvPr id="10" name="Рисунок 9" descr="content-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62" y="785794"/>
            <a:ext cx="3786214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Z:\Яна\Безымянн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555625"/>
            <a:ext cx="3833812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0175" y="0"/>
            <a:ext cx="242411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923925" y="6140450"/>
            <a:ext cx="33543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Calibri" pitchFamily="34" charset="0"/>
                <a:ea typeface="Calibri" pitchFamily="34" charset="0"/>
                <a:cs typeface="Calibri" pitchFamily="34" charset="0"/>
              </a:rPr>
              <a:t>Александра, 16 лет, «Земля против»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0"/>
            <a:ext cx="242411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29190" y="1500174"/>
            <a:ext cx="3240088" cy="46799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414</Words>
  <PresentationFormat>Экран (4:3)</PresentationFormat>
  <Paragraphs>95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Международный творческий конкурс по экологии</vt:lpstr>
      <vt:lpstr>Слайд 2</vt:lpstr>
      <vt:lpstr>Слайд 3</vt:lpstr>
      <vt:lpstr>Для  партнера </vt:lpstr>
      <vt:lpstr>Слайд 5</vt:lpstr>
      <vt:lpstr>Слайд 6</vt:lpstr>
      <vt:lpstr>Слайд 7</vt:lpstr>
      <vt:lpstr>Слайд 8</vt:lpstr>
      <vt:lpstr>Слайд 9</vt:lpstr>
      <vt:lpstr>       Иван 2,5 года  «После дождя» </vt:lpstr>
      <vt:lpstr>Слайд 11</vt:lpstr>
      <vt:lpstr>Слайд 12</vt:lpstr>
      <vt:lpstr>Награды конкурса</vt:lpstr>
      <vt:lpstr>Мы приглашаем!</vt:lpstr>
      <vt:lpstr>Нас уже поддерживают:</vt:lpstr>
      <vt:lpstr>Слайд 16</vt:lpstr>
      <vt:lpstr>Нас уже поддерживают: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Международный творческий конкурс по экологии</dc:title>
  <cp:lastModifiedBy>Панина</cp:lastModifiedBy>
  <cp:revision>65</cp:revision>
  <dcterms:modified xsi:type="dcterms:W3CDTF">2015-12-17T11:07:06Z</dcterms:modified>
</cp:coreProperties>
</file>